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5" r:id="rId14"/>
    <p:sldId id="268" r:id="rId15"/>
    <p:sldId id="269" r:id="rId16"/>
    <p:sldId id="276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3C3"/>
    <a:srgbClr val="2130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7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6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021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401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3568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502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918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285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400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973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989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09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26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802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06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06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284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0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48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797E0B5-2DD5-43B5-B257-25FA041F6353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A5F0416-601F-408F-8266-FF79D8D031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09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emf"/><Relationship Id="rId7" Type="http://schemas.openxmlformats.org/officeDocument/2006/relationships/image" Target="../media/image34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4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Изображение выглядит как текст, гор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E22F80A0-CFF7-4FCA-8EB9-183DA2D0F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20000"/>
                    </a14:imgEffect>
                  </a14:imgLayer>
                </a14:imgProps>
              </a:ext>
            </a:extLst>
          </a:blip>
          <a:srcRect t="25272" r="22120" b="13007"/>
          <a:stretch>
            <a:fillRect/>
          </a:stretch>
        </p:blipFill>
        <p:spPr>
          <a:xfrm>
            <a:off x="-43070" y="0"/>
            <a:ext cx="12235070" cy="687447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79E9D-84DF-4A55-BC4C-4D91CC46B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3312" y="2572871"/>
            <a:ext cx="5002306" cy="1009055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GT F</a:t>
            </a:r>
            <a:r>
              <a:rPr lang="ru-RU" sz="6600" dirty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  <a:r>
              <a:rPr lang="en-US" sz="6600" dirty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GNSS</a:t>
            </a:r>
            <a:endParaRPr lang="ru-RU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A5F202-2E2C-43CB-92D9-8E0E6EE7A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87" y="354303"/>
            <a:ext cx="2299224" cy="11305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A03581-D6B6-42A4-ACE4-E1F52C668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345" y="4232173"/>
            <a:ext cx="4984705" cy="33218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DF7050-0A9A-4EA6-8097-02DD554B0A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790" y="2388638"/>
            <a:ext cx="4485842" cy="448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17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3D8BD63C-D476-411C-832B-91C085572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056" y="1575594"/>
            <a:ext cx="4927191" cy="515903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Подключение с помощью ПК, контроллера, телефона, планшета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статус приемника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Настройка рабочего режима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Скачивание статических измерений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ПО и восстановление заводских настроек приемника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775A5C2-2C69-4FC6-8430-072F7657BC8F}"/>
              </a:ext>
            </a:extLst>
          </p:cNvPr>
          <p:cNvSpPr txBox="1">
            <a:spLocks/>
          </p:cNvSpPr>
          <p:nvPr/>
        </p:nvSpPr>
        <p:spPr>
          <a:xfrm>
            <a:off x="2176530" y="250031"/>
            <a:ext cx="79333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особенности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14D33-C5EA-4AF8-8F6D-62487E5DF636}"/>
              </a:ext>
            </a:extLst>
          </p:cNvPr>
          <p:cNvSpPr txBox="1"/>
          <p:nvPr/>
        </p:nvSpPr>
        <p:spPr>
          <a:xfrm>
            <a:off x="4655507" y="1351577"/>
            <a:ext cx="29754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интерфейс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E69EC2-597D-43AE-BF5D-32D388BCBF2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8" y="2017701"/>
            <a:ext cx="5784215" cy="213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855517-9B63-4888-BA05-61CDF4A8C07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7" y="4250849"/>
            <a:ext cx="5784215" cy="2483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627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C8C116C-0183-4549-80B0-350BAED6BBF7}"/>
              </a:ext>
            </a:extLst>
          </p:cNvPr>
          <p:cNvSpPr txBox="1">
            <a:spLocks/>
          </p:cNvSpPr>
          <p:nvPr/>
        </p:nvSpPr>
        <p:spPr>
          <a:xfrm>
            <a:off x="2176530" y="250031"/>
            <a:ext cx="79333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особенности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EC396F-ADE3-4C2F-A912-F4890C197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44" y="2577477"/>
            <a:ext cx="1130959" cy="12869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B3D747-151B-429F-885E-114F67306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114" y="2137613"/>
            <a:ext cx="3683000" cy="21279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2FC662-20D1-4468-A7DF-D6EF04D9D6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008" y="2385276"/>
            <a:ext cx="2697843" cy="15014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4EADAB-4F8A-45F2-A94D-50CF88942C4F}"/>
              </a:ext>
            </a:extLst>
          </p:cNvPr>
          <p:cNvSpPr txBox="1"/>
          <p:nvPr/>
        </p:nvSpPr>
        <p:spPr>
          <a:xfrm>
            <a:off x="0" y="3864430"/>
            <a:ext cx="296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Магниевый сплав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CAE51-D0E0-4BDD-9A4F-71935295DE72}"/>
              </a:ext>
            </a:extLst>
          </p:cNvPr>
          <p:cNvSpPr txBox="1"/>
          <p:nvPr/>
        </p:nvSpPr>
        <p:spPr>
          <a:xfrm>
            <a:off x="2830413" y="3895655"/>
            <a:ext cx="2283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NFC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9F8497-133F-482E-B098-0BA65A935B41}"/>
              </a:ext>
            </a:extLst>
          </p:cNvPr>
          <p:cNvSpPr txBox="1"/>
          <p:nvPr/>
        </p:nvSpPr>
        <p:spPr>
          <a:xfrm>
            <a:off x="5243936" y="3903754"/>
            <a:ext cx="3588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защиты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IP68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439BF1-E66A-4469-B416-961ECCE72220}"/>
              </a:ext>
            </a:extLst>
          </p:cNvPr>
          <p:cNvSpPr txBox="1"/>
          <p:nvPr/>
        </p:nvSpPr>
        <p:spPr>
          <a:xfrm>
            <a:off x="8803015" y="3919982"/>
            <a:ext cx="3483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рабочая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AB5AA3-382C-4F73-9339-16208A1A6562}"/>
              </a:ext>
            </a:extLst>
          </p:cNvPr>
          <p:cNvSpPr txBox="1"/>
          <p:nvPr/>
        </p:nvSpPr>
        <p:spPr>
          <a:xfrm>
            <a:off x="8692095" y="3341210"/>
            <a:ext cx="257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-45С° до +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С°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72C6FBB8-ECEE-4F49-BACF-452BCDABB756}"/>
              </a:ext>
            </a:extLst>
          </p:cNvPr>
          <p:cNvCxnSpPr/>
          <p:nvPr/>
        </p:nvCxnSpPr>
        <p:spPr>
          <a:xfrm>
            <a:off x="3683000" y="4818743"/>
            <a:ext cx="0" cy="1204686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105344B-F7E6-415D-941E-D23292053119}"/>
              </a:ext>
            </a:extLst>
          </p:cNvPr>
          <p:cNvCxnSpPr/>
          <p:nvPr/>
        </p:nvCxnSpPr>
        <p:spPr>
          <a:xfrm>
            <a:off x="3971925" y="4953000"/>
            <a:ext cx="31674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4B251F4-0F85-4965-9860-4E1E6F78A498}"/>
              </a:ext>
            </a:extLst>
          </p:cNvPr>
          <p:cNvCxnSpPr/>
          <p:nvPr/>
        </p:nvCxnSpPr>
        <p:spPr>
          <a:xfrm>
            <a:off x="3971925" y="5238750"/>
            <a:ext cx="497044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FD8C893-44E2-4C00-B332-D4EF890B2754}"/>
              </a:ext>
            </a:extLst>
          </p:cNvPr>
          <p:cNvCxnSpPr/>
          <p:nvPr/>
        </p:nvCxnSpPr>
        <p:spPr>
          <a:xfrm>
            <a:off x="3971925" y="5505450"/>
            <a:ext cx="638712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6384611-6535-4ED6-9325-0F817AAA8EBA}"/>
              </a:ext>
            </a:extLst>
          </p:cNvPr>
          <p:cNvCxnSpPr/>
          <p:nvPr/>
        </p:nvCxnSpPr>
        <p:spPr>
          <a:xfrm>
            <a:off x="3971925" y="5819775"/>
            <a:ext cx="857849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1B8EDE2-55F7-4993-9519-95051EBA4007}"/>
              </a:ext>
            </a:extLst>
          </p:cNvPr>
          <p:cNvSpPr txBox="1"/>
          <p:nvPr/>
        </p:nvSpPr>
        <p:spPr>
          <a:xfrm>
            <a:off x="2763237" y="5889197"/>
            <a:ext cx="2734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Падение на землю до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E42F351-DF44-4FF4-96B3-D26272ED9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703" y="4188170"/>
            <a:ext cx="2476500" cy="2476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F9C5B7-83CD-4B00-8359-D0DB6905AE3D}"/>
              </a:ext>
            </a:extLst>
          </p:cNvPr>
          <p:cNvSpPr txBox="1"/>
          <p:nvPr/>
        </p:nvSpPr>
        <p:spPr>
          <a:xfrm>
            <a:off x="8179360" y="5994979"/>
            <a:ext cx="2734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Погружение под воду до 2 м.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ADC13D0-ED34-4299-9B7B-AD750972D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68" y="2578300"/>
            <a:ext cx="2234013" cy="13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7781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335D51-9551-4739-A9BA-944048E2F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176" y="2770017"/>
            <a:ext cx="2624332" cy="148829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5C733AB-C950-423F-8C73-0E3631EA754E}"/>
              </a:ext>
            </a:extLst>
          </p:cNvPr>
          <p:cNvSpPr txBox="1">
            <a:spLocks/>
          </p:cNvSpPr>
          <p:nvPr/>
        </p:nvSpPr>
        <p:spPr>
          <a:xfrm>
            <a:off x="2176530" y="250031"/>
            <a:ext cx="7933385" cy="691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особенности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Индикаторы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FED1A6F-96ED-462C-A115-8F8D1D98A1A6}"/>
              </a:ext>
            </a:extLst>
          </p:cNvPr>
          <p:cNvCxnSpPr>
            <a:cxnSpLocks/>
          </p:cNvCxnSpPr>
          <p:nvPr/>
        </p:nvCxnSpPr>
        <p:spPr>
          <a:xfrm>
            <a:off x="9050694" y="1578379"/>
            <a:ext cx="1259359" cy="1891542"/>
          </a:xfrm>
          <a:prstGeom prst="straightConnector1">
            <a:avLst/>
          </a:prstGeom>
          <a:ln>
            <a:solidFill>
              <a:srgbClr val="1B23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F968C51B-62E3-42D6-8DD3-682E0FF0A131}"/>
              </a:ext>
            </a:extLst>
          </p:cNvPr>
          <p:cNvCxnSpPr>
            <a:cxnSpLocks/>
          </p:cNvCxnSpPr>
          <p:nvPr/>
        </p:nvCxnSpPr>
        <p:spPr>
          <a:xfrm>
            <a:off x="9050694" y="2611096"/>
            <a:ext cx="1816908" cy="89974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2ADFE42-8264-4785-9622-5D9E94903B9D}"/>
              </a:ext>
            </a:extLst>
          </p:cNvPr>
          <p:cNvCxnSpPr>
            <a:cxnSpLocks/>
          </p:cNvCxnSpPr>
          <p:nvPr/>
        </p:nvCxnSpPr>
        <p:spPr>
          <a:xfrm>
            <a:off x="9293423" y="3658355"/>
            <a:ext cx="1203516" cy="12384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A7DF0ED-9FC7-4563-A62A-09CD2D6EAF02}"/>
              </a:ext>
            </a:extLst>
          </p:cNvPr>
          <p:cNvCxnSpPr>
            <a:cxnSpLocks/>
          </p:cNvCxnSpPr>
          <p:nvPr/>
        </p:nvCxnSpPr>
        <p:spPr>
          <a:xfrm flipV="1">
            <a:off x="9199984" y="3823119"/>
            <a:ext cx="1667618" cy="11243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A6C08C84-A71D-4A4D-B815-3596D1189C19}"/>
              </a:ext>
            </a:extLst>
          </p:cNvPr>
          <p:cNvCxnSpPr>
            <a:cxnSpLocks/>
          </p:cNvCxnSpPr>
          <p:nvPr/>
        </p:nvCxnSpPr>
        <p:spPr>
          <a:xfrm flipV="1">
            <a:off x="9050694" y="3865702"/>
            <a:ext cx="1446245" cy="19594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CBFEE8A-FA84-4668-8C44-5FE360ED3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928163"/>
              </p:ext>
            </p:extLst>
          </p:nvPr>
        </p:nvGraphicFramePr>
        <p:xfrm>
          <a:off x="77206" y="1176741"/>
          <a:ext cx="9216217" cy="5525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975173">
                  <a:extLst>
                    <a:ext uri="{9D8B030D-6E8A-4147-A177-3AD203B41FA5}">
                      <a16:colId xmlns:a16="http://schemas.microsoft.com/office/drawing/2014/main" val="2412856099"/>
                    </a:ext>
                  </a:extLst>
                </a:gridCol>
                <a:gridCol w="7241044">
                  <a:extLst>
                    <a:ext uri="{9D8B030D-6E8A-4147-A177-3AD203B41FA5}">
                      <a16:colId xmlns:a16="http://schemas.microsoft.com/office/drawing/2014/main" val="3020526688"/>
                    </a:ext>
                  </a:extLst>
                </a:gridCol>
              </a:tblGrid>
              <a:tr h="173088">
                <a:tc>
                  <a:txBody>
                    <a:bodyPr/>
                    <a:lstStyle/>
                    <a:p>
                      <a:pPr marR="1270" algn="ctr">
                        <a:spcBef>
                          <a:spcPts val="1050"/>
                        </a:spcBef>
                        <a:spcAft>
                          <a:spcPts val="0"/>
                        </a:spcAft>
                      </a:pPr>
                      <a:r>
                        <a:rPr lang="ru-RU" sz="1000" spc="-5">
                          <a:effectLst/>
                        </a:rPr>
                        <a:t>Название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tc>
                  <a:txBody>
                    <a:bodyPr/>
                    <a:lstStyle/>
                    <a:p>
                      <a:pPr marR="635" algn="ctr">
                        <a:spcBef>
                          <a:spcPts val="1050"/>
                        </a:spcBef>
                        <a:spcAft>
                          <a:spcPts val="0"/>
                        </a:spcAft>
                      </a:pPr>
                      <a:r>
                        <a:rPr lang="ru-RU" sz="1000" spc="-5">
                          <a:effectLst/>
                        </a:rPr>
                        <a:t>Описание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extLst>
                  <a:ext uri="{0D108BD9-81ED-4DB2-BD59-A6C34878D82A}">
                    <a16:rowId xmlns:a16="http://schemas.microsoft.com/office/drawing/2014/main" val="773679353"/>
                  </a:ext>
                </a:extLst>
              </a:tr>
              <a:tr h="44164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ru-RU" sz="1000" spc="-5" dirty="0">
                          <a:effectLst/>
                        </a:rPr>
                        <a:t>Светодиод спутников</a:t>
                      </a:r>
                      <a:r>
                        <a:rPr lang="ru-RU" sz="1000" spc="10" dirty="0">
                          <a:effectLst/>
                        </a:rPr>
                        <a:t> </a:t>
                      </a:r>
                      <a:r>
                        <a:rPr lang="en-US" sz="1000" spc="-5" dirty="0">
                          <a:effectLst/>
                        </a:rPr>
                        <a:t>(</a:t>
                      </a:r>
                      <a:r>
                        <a:rPr lang="ru-RU" sz="1000" spc="-5" dirty="0">
                          <a:effectLst/>
                        </a:rPr>
                        <a:t>Синий</a:t>
                      </a:r>
                      <a:r>
                        <a:rPr lang="en-US" sz="1000" spc="-5" dirty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2000"/>
                        </a:lnSpc>
                        <a:buClr>
                          <a:srgbClr val="767474"/>
                        </a:buClr>
                        <a:buSzPts val="1200"/>
                        <a:buFont typeface="Symbol" panose="05050102010706020507" pitchFamily="18" charset="2"/>
                        <a:buChar char=""/>
                        <a:tabLst>
                          <a:tab pos="332105" algn="l"/>
                        </a:tabLst>
                      </a:pPr>
                      <a:r>
                        <a:rPr lang="ru-RU" sz="1000">
                          <a:effectLst/>
                        </a:rPr>
                        <a:t>Когда приемник выполняет поиск спутников, зеленый светодиод мигает один раз каждые 5 секунд</a:t>
                      </a:r>
                    </a:p>
                    <a:p>
                      <a:pPr marL="342900" lvl="0" indent="-342900">
                        <a:lnSpc>
                          <a:spcPct val="103000"/>
                        </a:lnSpc>
                        <a:buClr>
                          <a:srgbClr val="767474"/>
                        </a:buClr>
                        <a:buSzPts val="1200"/>
                        <a:buFont typeface="Symbol" panose="05050102010706020507" pitchFamily="18" charset="2"/>
                        <a:buChar char=""/>
                        <a:tabLst>
                          <a:tab pos="332105" algn="l"/>
                        </a:tabLst>
                      </a:pPr>
                      <a:r>
                        <a:rPr lang="ru-RU" sz="1000">
                          <a:effectLst/>
                        </a:rPr>
                        <a:t>Когда приемник отследит </a:t>
                      </a:r>
                      <a:r>
                        <a:rPr lang="en-US" sz="1000">
                          <a:effectLst/>
                        </a:rPr>
                        <a:t>N</a:t>
                      </a:r>
                      <a:r>
                        <a:rPr lang="ru-RU" sz="1000">
                          <a:effectLst/>
                        </a:rPr>
                        <a:t> спутников, зеленый светодиод будет мигать </a:t>
                      </a:r>
                      <a:r>
                        <a:rPr lang="en-US" sz="1000">
                          <a:effectLst/>
                        </a:rPr>
                        <a:t>N</a:t>
                      </a:r>
                      <a:r>
                        <a:rPr lang="ru-RU" sz="1000">
                          <a:effectLst/>
                        </a:rPr>
                        <a:t> раз каждые 5 секунд.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Symbol" panose="05050102010706020507" pitchFamily="18" charset="2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extLst>
                  <a:ext uri="{0D108BD9-81ED-4DB2-BD59-A6C34878D82A}">
                    <a16:rowId xmlns:a16="http://schemas.microsoft.com/office/drawing/2014/main" val="64384829"/>
                  </a:ext>
                </a:extLst>
              </a:tr>
              <a:tr h="94604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spc="-5" dirty="0">
                          <a:effectLst/>
                        </a:rPr>
                        <a:t>Светодиод передачи/прием поправок(Зеленый)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2000"/>
                        </a:lnSpc>
                        <a:buClr>
                          <a:srgbClr val="767474"/>
                        </a:buClr>
                        <a:buSzPts val="1200"/>
                        <a:buFont typeface="Symbol" panose="05050102010706020507" pitchFamily="18" charset="2"/>
                        <a:buChar char=""/>
                        <a:tabLst>
                          <a:tab pos="332105" algn="l"/>
                        </a:tabLst>
                      </a:pPr>
                      <a:r>
                        <a:rPr lang="ru-RU" sz="1000" spc="-10">
                          <a:effectLst/>
                        </a:rPr>
                        <a:t>Указывает, передает ли приемник/принимает ли дифференциальные данные.</a:t>
                      </a:r>
                      <a:endParaRPr lang="ru-RU" sz="10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2000"/>
                        </a:lnSpc>
                        <a:buClr>
                          <a:srgbClr val="767474"/>
                        </a:buClr>
                        <a:buSzPts val="1200"/>
                        <a:buFont typeface="Symbol" panose="05050102010706020507" pitchFamily="18" charset="2"/>
                        <a:buChar char=""/>
                        <a:tabLst>
                          <a:tab pos="332105" algn="l"/>
                        </a:tabLst>
                      </a:pPr>
                      <a:r>
                        <a:rPr lang="ru-RU" sz="1000" spc="-10">
                          <a:effectLst/>
                        </a:rPr>
                        <a:t>Светодиод мигает один раз в секунду при использовании в качестве базовой станции (оранжевый): успешная передача дифференциальных данных.</a:t>
                      </a:r>
                      <a:endParaRPr lang="ru-RU" sz="10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2000"/>
                        </a:lnSpc>
                        <a:buClr>
                          <a:srgbClr val="767474"/>
                        </a:buClr>
                        <a:buSzPts val="1200"/>
                        <a:buFont typeface="Symbol" panose="05050102010706020507" pitchFamily="18" charset="2"/>
                        <a:buChar char=""/>
                        <a:tabLst>
                          <a:tab pos="332105" algn="l"/>
                        </a:tabLst>
                      </a:pPr>
                      <a:r>
                        <a:rPr lang="ru-RU" sz="1000" spc="-10">
                          <a:effectLst/>
                        </a:rPr>
                        <a:t>Как станция ровера (оранжевый): успешно принимает дифференциальные данные от базовой станции, но плавает.</a:t>
                      </a:r>
                      <a:endParaRPr lang="ru-RU" sz="10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6000"/>
                        </a:lnSpc>
                        <a:buClr>
                          <a:srgbClr val="767474"/>
                        </a:buClr>
                        <a:buSzPts val="1200"/>
                        <a:buFont typeface="Symbol" panose="05050102010706020507" pitchFamily="18" charset="2"/>
                        <a:buChar char=""/>
                      </a:pPr>
                      <a:r>
                        <a:rPr lang="ru-RU" sz="1000" spc="-10">
                          <a:effectLst/>
                        </a:rPr>
                        <a:t>Как станция ровера (зеленый): успешный прием дифференциальных данных от базовой станции и исправление.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Symbol" panose="05050102010706020507" pitchFamily="18" charset="2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extLst>
                  <a:ext uri="{0D108BD9-81ED-4DB2-BD59-A6C34878D82A}">
                    <a16:rowId xmlns:a16="http://schemas.microsoft.com/office/drawing/2014/main" val="923754946"/>
                  </a:ext>
                </a:extLst>
              </a:tr>
              <a:tr h="648872">
                <a:tc rowSpan="3">
                  <a:txBody>
                    <a:bodyPr/>
                    <a:lstStyle/>
                    <a:p>
                      <a:pPr algn="ctr">
                        <a:spcBef>
                          <a:spcPts val="1060"/>
                        </a:spcBef>
                      </a:pPr>
                      <a:r>
                        <a:rPr lang="ru-RU" sz="1000" spc="-10" dirty="0">
                          <a:effectLst/>
                        </a:rPr>
                        <a:t>Светодиод статики</a:t>
                      </a:r>
                      <a:r>
                        <a:rPr lang="ru-RU" sz="1000" spc="10" dirty="0">
                          <a:effectLst/>
                        </a:rPr>
                        <a:t> </a:t>
                      </a:r>
                      <a:r>
                        <a:rPr lang="en-US" sz="1000" spc="-5" dirty="0">
                          <a:effectLst/>
                        </a:rPr>
                        <a:t>(</a:t>
                      </a:r>
                      <a:r>
                        <a:rPr lang="ru-RU" sz="1000" spc="-5" dirty="0">
                          <a:effectLst/>
                        </a:rPr>
                        <a:t>Оранжевый</a:t>
                      </a:r>
                      <a:r>
                        <a:rPr lang="en-US" sz="1000" spc="-5" dirty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tc>
                  <a:txBody>
                    <a:bodyPr/>
                    <a:lstStyle/>
                    <a:p>
                      <a:pPr marL="64770"/>
                      <a:r>
                        <a:rPr lang="ru-RU" sz="1000" dirty="0">
                          <a:effectLst/>
                        </a:rPr>
                        <a:t>Если </a:t>
                      </a:r>
                      <a:r>
                        <a:rPr lang="en-US" sz="1000" dirty="0">
                          <a:effectLst/>
                        </a:rPr>
                        <a:t>F</a:t>
                      </a:r>
                      <a:r>
                        <a:rPr lang="ru-RU" sz="1000" dirty="0">
                          <a:effectLst/>
                        </a:rPr>
                        <a:t>4 записывает статические данные:</a:t>
                      </a:r>
                    </a:p>
                    <a:p>
                      <a:pPr marL="64770"/>
                      <a:r>
                        <a:rPr lang="ru-RU" sz="1000" dirty="0">
                          <a:effectLst/>
                        </a:rPr>
                        <a:t>Если скорость записи превышает 1 с, статический светодиод будет мигать в качестве заданной скорости.</a:t>
                      </a:r>
                    </a:p>
                    <a:p>
                      <a:pPr marL="342900" lvl="0" indent="-342900">
                        <a:lnSpc>
                          <a:spcPct val="103000"/>
                        </a:lnSpc>
                        <a:buClr>
                          <a:srgbClr val="767474"/>
                        </a:buClr>
                        <a:buSzPts val="1200"/>
                        <a:buFont typeface="Symbol" panose="05050102010706020507" pitchFamily="18" charset="2"/>
                        <a:buChar char=""/>
                        <a:tabLst>
                          <a:tab pos="332105" algn="l"/>
                        </a:tabLst>
                      </a:pPr>
                      <a:r>
                        <a:rPr lang="ru-RU" sz="1000" dirty="0">
                          <a:effectLst/>
                        </a:rPr>
                        <a:t>Если скорость записи составляет менее 1 с, статический светодиод будет мигать дважды в секунду.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Symbol" panose="05050102010706020507" pitchFamily="18" charset="2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extLst>
                  <a:ext uri="{0D108BD9-81ED-4DB2-BD59-A6C34878D82A}">
                    <a16:rowId xmlns:a16="http://schemas.microsoft.com/office/drawing/2014/main" val="3236647337"/>
                  </a:ext>
                </a:extLst>
              </a:tr>
              <a:tr h="3858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</a:pPr>
                      <a:r>
                        <a:rPr lang="ru-RU" sz="1000" spc="-5">
                          <a:effectLst/>
                        </a:rPr>
                        <a:t>Если память </a:t>
                      </a:r>
                      <a:r>
                        <a:rPr lang="en-US" sz="1000" spc="-5">
                          <a:effectLst/>
                        </a:rPr>
                        <a:t>F</a:t>
                      </a:r>
                      <a:r>
                        <a:rPr lang="ru-RU" sz="1000" spc="-5">
                          <a:effectLst/>
                        </a:rPr>
                        <a:t>4 заполнена, статический индикатор будет продолжать гореть.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extLst>
                  <a:ext uri="{0D108BD9-81ED-4DB2-BD59-A6C34878D82A}">
                    <a16:rowId xmlns:a16="http://schemas.microsoft.com/office/drawing/2014/main" val="1573556090"/>
                  </a:ext>
                </a:extLst>
              </a:tr>
              <a:tr h="219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4770">
                        <a:lnSpc>
                          <a:spcPct val="107000"/>
                        </a:lnSpc>
                      </a:pPr>
                      <a:r>
                        <a:rPr lang="ru-RU" sz="1000">
                          <a:effectLst/>
                        </a:rPr>
                        <a:t>Если </a:t>
                      </a:r>
                      <a:r>
                        <a:rPr lang="en-US" sz="1000">
                          <a:effectLst/>
                        </a:rPr>
                        <a:t>F</a:t>
                      </a:r>
                      <a:r>
                        <a:rPr lang="ru-RU" sz="1000">
                          <a:effectLst/>
                        </a:rPr>
                        <a:t>4 находится в режиме </a:t>
                      </a:r>
                      <a:r>
                        <a:rPr lang="en-US" sz="1000">
                          <a:effectLst/>
                        </a:rPr>
                        <a:t>APIS</a:t>
                      </a:r>
                      <a:r>
                        <a:rPr lang="ru-RU" sz="1000">
                          <a:effectLst/>
                        </a:rPr>
                        <a:t>, статика будет поддерживать 3 секунды бодрствования в течение 10 секунд.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extLst>
                  <a:ext uri="{0D108BD9-81ED-4DB2-BD59-A6C34878D82A}">
                    <a16:rowId xmlns:a16="http://schemas.microsoft.com/office/drawing/2014/main" val="2451254672"/>
                  </a:ext>
                </a:extLst>
              </a:tr>
              <a:tr h="96285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</a:rPr>
                        <a:t>  </a:t>
                      </a:r>
                      <a:r>
                        <a:rPr lang="ru-RU" sz="1000" spc="-10" dirty="0">
                          <a:effectLst/>
                        </a:rPr>
                        <a:t>Светодиод питания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tc>
                  <a:txBody>
                    <a:bodyPr/>
                    <a:lstStyle/>
                    <a:p>
                      <a:pPr marL="64770"/>
                      <a:r>
                        <a:rPr lang="ru-RU" sz="1000" dirty="0">
                          <a:effectLst/>
                        </a:rPr>
                        <a:t>Если </a:t>
                      </a:r>
                      <a:r>
                        <a:rPr lang="en-US" sz="1000" dirty="0">
                          <a:effectLst/>
                        </a:rPr>
                        <a:t>F</a:t>
                      </a:r>
                      <a:r>
                        <a:rPr lang="ru-RU" sz="1000" dirty="0">
                          <a:effectLst/>
                        </a:rPr>
                        <a:t>4 уже включен:</a:t>
                      </a:r>
                    </a:p>
                    <a:p>
                      <a:pPr marL="342900" lvl="0" indent="-342900">
                        <a:buClr>
                          <a:srgbClr val="767474"/>
                        </a:buClr>
                        <a:buSzPts val="1200"/>
                        <a:buFont typeface="Symbol" panose="05050102010706020507" pitchFamily="18" charset="2"/>
                        <a:buChar char=""/>
                      </a:pPr>
                      <a:r>
                        <a:rPr lang="ru-RU" sz="1000" dirty="0">
                          <a:effectLst/>
                        </a:rPr>
                        <a:t>Если заряд внутренней батареи превышает 20% или приемник заряжается через 7-контактный порт, индикатор питания (зеленый) будет продолжать гореть.</a:t>
                      </a:r>
                    </a:p>
                    <a:p>
                      <a:pPr marL="342900" lvl="0" indent="-342900">
                        <a:lnSpc>
                          <a:spcPct val="103000"/>
                        </a:lnSpc>
                        <a:buClr>
                          <a:srgbClr val="767474"/>
                        </a:buClr>
                        <a:buSzPts val="1200"/>
                        <a:buFont typeface="Symbol" panose="05050102010706020507" pitchFamily="18" charset="2"/>
                        <a:buChar char=""/>
                      </a:pPr>
                      <a:r>
                        <a:rPr lang="ru-RU" sz="1000" dirty="0">
                          <a:effectLst/>
                        </a:rPr>
                        <a:t>Если заряд внутренней батареи составляет менее 20%, индикатор питания (красный) будет мигать раз в секунду.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Symbol" panose="05050102010706020507" pitchFamily="18" charset="2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extLst>
                  <a:ext uri="{0D108BD9-81ED-4DB2-BD59-A6C34878D82A}">
                    <a16:rowId xmlns:a16="http://schemas.microsoft.com/office/drawing/2014/main" val="3857436640"/>
                  </a:ext>
                </a:extLst>
              </a:tr>
              <a:tr h="185878">
                <a:tc>
                  <a:txBody>
                    <a:bodyPr/>
                    <a:lstStyle/>
                    <a:p>
                      <a:pPr algn="ctr"/>
                      <a:r>
                        <a:rPr lang="ru-RU" sz="1000" spc="-10" dirty="0">
                          <a:effectLst/>
                        </a:rPr>
                        <a:t>Кнопка </a:t>
                      </a:r>
                      <a:r>
                        <a:rPr lang="ru-RU" sz="1000" spc="-10" dirty="0" err="1">
                          <a:effectLst/>
                        </a:rPr>
                        <a:t>вкл</a:t>
                      </a:r>
                      <a:r>
                        <a:rPr lang="en-US" sz="1000" spc="-10" dirty="0">
                          <a:effectLst/>
                        </a:rPr>
                        <a:t>./</a:t>
                      </a:r>
                      <a:r>
                        <a:rPr lang="ru-RU" sz="1000" spc="-10" dirty="0">
                          <a:effectLst/>
                        </a:rPr>
                        <a:t>выкл.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tc>
                  <a:txBody>
                    <a:bodyPr/>
                    <a:lstStyle/>
                    <a:p>
                      <a:pPr marL="64770"/>
                      <a:r>
                        <a:rPr lang="ru-RU" sz="1000" spc="-15" dirty="0">
                          <a:effectLst/>
                        </a:rPr>
                        <a:t>Работает как кнопка включения и отключение прибора.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extLst>
                  <a:ext uri="{0D108BD9-81ED-4DB2-BD59-A6C34878D82A}">
                    <a16:rowId xmlns:a16="http://schemas.microsoft.com/office/drawing/2014/main" val="590763326"/>
                  </a:ext>
                </a:extLst>
              </a:tr>
              <a:tr h="371757">
                <a:tc rowSpan="3">
                  <a:txBody>
                    <a:bodyPr/>
                    <a:lstStyle/>
                    <a:p>
                      <a:pPr algn="ctr"/>
                      <a:r>
                        <a:rPr lang="en-US" sz="1000" spc="-5" dirty="0">
                          <a:effectLst/>
                        </a:rPr>
                        <a:t>FN </a:t>
                      </a:r>
                      <a:r>
                        <a:rPr lang="ru-RU" sz="1000" spc="-5" dirty="0">
                          <a:effectLst/>
                        </a:rPr>
                        <a:t>кнопка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tc>
                  <a:txBody>
                    <a:bodyPr/>
                    <a:lstStyle/>
                    <a:p>
                      <a:pPr marL="64770"/>
                      <a:r>
                        <a:rPr lang="ru-RU" sz="1000" spc="-25">
                          <a:effectLst/>
                        </a:rPr>
                        <a:t>Включение/выключение записи статических данных:</a:t>
                      </a:r>
                      <a:endParaRPr lang="ru-RU" sz="1000">
                        <a:effectLst/>
                      </a:endParaRPr>
                    </a:p>
                    <a:p>
                      <a:pPr marL="64770"/>
                      <a:r>
                        <a:rPr lang="ru-RU" sz="1000" spc="-25">
                          <a:effectLst/>
                        </a:rPr>
                        <a:t>Переключение в статический режим при нажатии в течение 3 секунд, статический светодиод (оранжевый) горит в течение 2 секунд.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extLst>
                  <a:ext uri="{0D108BD9-81ED-4DB2-BD59-A6C34878D82A}">
                    <a16:rowId xmlns:a16="http://schemas.microsoft.com/office/drawing/2014/main" val="4177562485"/>
                  </a:ext>
                </a:extLst>
              </a:tr>
              <a:tr h="6259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4770"/>
                      <a:r>
                        <a:rPr lang="ru-RU" sz="1000" dirty="0">
                          <a:effectLst/>
                        </a:rPr>
                        <a:t>Если быстро нажать функциональную кнопку:</a:t>
                      </a:r>
                    </a:p>
                    <a:p>
                      <a:pPr marL="64770"/>
                      <a:r>
                        <a:rPr lang="ru-RU" sz="1000" dirty="0">
                          <a:effectLst/>
                        </a:rPr>
                        <a:t>• Если </a:t>
                      </a:r>
                      <a:r>
                        <a:rPr lang="en-US" sz="1000" dirty="0">
                          <a:effectLst/>
                        </a:rPr>
                        <a:t>F</a:t>
                      </a:r>
                      <a:r>
                        <a:rPr lang="ru-RU" sz="1000" dirty="0">
                          <a:effectLst/>
                        </a:rPr>
                        <a:t>4 работает в режиме </a:t>
                      </a:r>
                      <a:r>
                        <a:rPr lang="en-US" sz="1000" dirty="0">
                          <a:effectLst/>
                        </a:rPr>
                        <a:t>RTK</a:t>
                      </a:r>
                      <a:r>
                        <a:rPr lang="ru-RU" sz="1000" dirty="0">
                          <a:effectLst/>
                        </a:rPr>
                        <a:t>, будет мигать статический светодиод (оранжевый).</a:t>
                      </a:r>
                    </a:p>
                    <a:p>
                      <a:pPr marL="64770"/>
                      <a:r>
                        <a:rPr lang="ru-RU" sz="1000" dirty="0">
                          <a:effectLst/>
                        </a:rPr>
                        <a:t>Если </a:t>
                      </a:r>
                      <a:r>
                        <a:rPr lang="en-US" sz="1000" dirty="0">
                          <a:effectLst/>
                        </a:rPr>
                        <a:t>F</a:t>
                      </a:r>
                      <a:r>
                        <a:rPr lang="ru-RU" sz="1000" dirty="0">
                          <a:effectLst/>
                        </a:rPr>
                        <a:t>4 записывает статические данные, индикатор коррекции (зеленый) будет мигать.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 anchor="ctr"/>
                </a:tc>
                <a:extLst>
                  <a:ext uri="{0D108BD9-81ED-4DB2-BD59-A6C34878D82A}">
                    <a16:rowId xmlns:a16="http://schemas.microsoft.com/office/drawing/2014/main" val="1242572204"/>
                  </a:ext>
                </a:extLst>
              </a:tr>
              <a:tr h="5644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4770">
                        <a:spcBef>
                          <a:spcPts val="1035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Удерживая функциональную кнопку нажатой, нажмите кнопку питания 5 раз непрерывно, плата </a:t>
                      </a:r>
                      <a:r>
                        <a:rPr lang="en-US" sz="1000" dirty="0">
                          <a:effectLst/>
                        </a:rPr>
                        <a:t>F</a:t>
                      </a:r>
                      <a:r>
                        <a:rPr lang="ru-RU" sz="1000" dirty="0">
                          <a:effectLst/>
                        </a:rPr>
                        <a:t>4 перезагрузится и начнет исследовать спутники.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291" marR="22291" marT="0" marB="0"/>
                </a:tc>
                <a:extLst>
                  <a:ext uri="{0D108BD9-81ED-4DB2-BD59-A6C34878D82A}">
                    <a16:rowId xmlns:a16="http://schemas.microsoft.com/office/drawing/2014/main" val="2076929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270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D6CBA74-37AB-41C2-9861-BBACDC11B2FD}"/>
              </a:ext>
            </a:extLst>
          </p:cNvPr>
          <p:cNvSpPr txBox="1">
            <a:spLocks/>
          </p:cNvSpPr>
          <p:nvPr/>
        </p:nvSpPr>
        <p:spPr>
          <a:xfrm>
            <a:off x="2176530" y="250031"/>
            <a:ext cx="7933385" cy="691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особенности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81C2E15-1B01-42A7-AEB2-D16DE68749F4}"/>
              </a:ext>
            </a:extLst>
          </p:cNvPr>
          <p:cNvSpPr txBox="1">
            <a:spLocks/>
          </p:cNvSpPr>
          <p:nvPr/>
        </p:nvSpPr>
        <p:spPr>
          <a:xfrm>
            <a:off x="2176530" y="941294"/>
            <a:ext cx="7933385" cy="691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Индикация заряда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61A20BF2-58D6-40FC-8576-ED24C1203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1" y="1575594"/>
            <a:ext cx="9753600" cy="51590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342900" lvl="0" indent="-342900" algn="l">
              <a:spcBef>
                <a:spcPts val="175"/>
              </a:spcBef>
              <a:spcAft>
                <a:spcPts val="0"/>
              </a:spcAft>
              <a:buClr>
                <a:srgbClr val="767474"/>
              </a:buClr>
              <a:buSzPts val="1100"/>
              <a:buFont typeface="Symbol" panose="05050102010706020507" pitchFamily="18" charset="2"/>
              <a:buChar char=""/>
              <a:tabLst>
                <a:tab pos="718185" algn="l"/>
              </a:tabLst>
            </a:pPr>
            <a:r>
              <a:rPr 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рабочем состоянии горит</a:t>
            </a:r>
            <a:r>
              <a:rPr 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</a:t>
            </a:r>
            <a:r>
              <a:rPr 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индикатор питания</a:t>
            </a:r>
            <a:endParaRPr lang="ru-RU" altLang="zh-CN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spcBef>
                <a:spcPts val="175"/>
              </a:spcBef>
              <a:spcAft>
                <a:spcPts val="0"/>
              </a:spcAft>
              <a:buClr>
                <a:srgbClr val="767474"/>
              </a:buClr>
              <a:buSzPts val="1100"/>
              <a:buFont typeface="Symbol" panose="05050102010706020507" pitchFamily="18" charset="2"/>
              <a:buChar char=""/>
              <a:tabLst>
                <a:tab pos="718185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заряде аккумулятора менее 20% индикатор будет моргать красным раз в 1 секунду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spcBef>
                <a:spcPts val="365"/>
              </a:spcBef>
              <a:spcAft>
                <a:spcPts val="0"/>
              </a:spcAft>
              <a:buClr>
                <a:srgbClr val="767474"/>
              </a:buClr>
              <a:buSzPts val="1100"/>
              <a:buFont typeface="Symbol" panose="05050102010706020507" pitchFamily="18" charset="2"/>
              <a:buChar char=""/>
              <a:tabLst>
                <a:tab pos="718185" algn="l"/>
              </a:tabLst>
            </a:pPr>
            <a:r>
              <a:rPr 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зарядки индикатор питания горит </a:t>
            </a:r>
            <a:r>
              <a:rPr lang="ru-RU" alt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зеленым</a:t>
            </a:r>
            <a:r>
              <a:rPr 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цветом.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350"/>
              </a:spcBef>
              <a:buClr>
                <a:srgbClr val="767474"/>
              </a:buClr>
              <a:buSzPts val="1100"/>
              <a:buFont typeface="Symbol" panose="05050102010706020507" pitchFamily="18" charset="2"/>
              <a:buChar char=""/>
              <a:tabLst>
                <a:tab pos="718185" algn="l"/>
              </a:tabLst>
            </a:pP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полной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зарядке</a:t>
            </a:r>
            <a:r>
              <a:rPr lang="ru-RU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zh-CN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ндикатор питания горит зеленым.</a:t>
            </a:r>
            <a:endParaRPr lang="en-US" altLang="zh-CN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3481F6-9EB3-4382-9B38-3F2830B86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75" y="1861342"/>
            <a:ext cx="3370649" cy="191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3706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1D285C5-5B68-44A1-B186-ABC663EF0691}"/>
              </a:ext>
            </a:extLst>
          </p:cNvPr>
          <p:cNvSpPr txBox="1">
            <a:spLocks/>
          </p:cNvSpPr>
          <p:nvPr/>
        </p:nvSpPr>
        <p:spPr>
          <a:xfrm>
            <a:off x="1616299" y="0"/>
            <a:ext cx="9053847" cy="692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характеристики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8CA43D-33A9-46E6-BC31-871B1845A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96" t="19320" r="50000" b="24762"/>
          <a:stretch/>
        </p:blipFill>
        <p:spPr>
          <a:xfrm>
            <a:off x="79858" y="692727"/>
            <a:ext cx="4200034" cy="52415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A30271-DB22-4F93-9CD4-F68704173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37" t="45851" r="50000" b="18367"/>
          <a:stretch/>
        </p:blipFill>
        <p:spPr>
          <a:xfrm>
            <a:off x="8415307" y="692727"/>
            <a:ext cx="3696835" cy="28994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F8316A-4BBD-498D-9F59-E10D96E718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76" t="19184" r="20577" b="18367"/>
          <a:stretch/>
        </p:blipFill>
        <p:spPr>
          <a:xfrm>
            <a:off x="4279893" y="692727"/>
            <a:ext cx="4200033" cy="524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17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5812BBF-8E43-4B20-91CD-D099534172DE}"/>
              </a:ext>
            </a:extLst>
          </p:cNvPr>
          <p:cNvSpPr txBox="1">
            <a:spLocks/>
          </p:cNvSpPr>
          <p:nvPr/>
        </p:nvSpPr>
        <p:spPr>
          <a:xfrm>
            <a:off x="2176530" y="40571"/>
            <a:ext cx="7933385" cy="780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Комплектации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34933CA-08E4-4D49-90A7-BD0FB72E9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251499"/>
              </p:ext>
            </p:extLst>
          </p:nvPr>
        </p:nvGraphicFramePr>
        <p:xfrm>
          <a:off x="447869" y="1222308"/>
          <a:ext cx="11467322" cy="409633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7660220">
                  <a:extLst>
                    <a:ext uri="{9D8B030D-6E8A-4147-A177-3AD203B41FA5}">
                      <a16:colId xmlns:a16="http://schemas.microsoft.com/office/drawing/2014/main" val="586486371"/>
                    </a:ext>
                  </a:extLst>
                </a:gridCol>
                <a:gridCol w="2310978">
                  <a:extLst>
                    <a:ext uri="{9D8B030D-6E8A-4147-A177-3AD203B41FA5}">
                      <a16:colId xmlns:a16="http://schemas.microsoft.com/office/drawing/2014/main" val="2878484761"/>
                    </a:ext>
                  </a:extLst>
                </a:gridCol>
                <a:gridCol w="1496124">
                  <a:extLst>
                    <a:ext uri="{9D8B030D-6E8A-4147-A177-3AD203B41FA5}">
                      <a16:colId xmlns:a16="http://schemas.microsoft.com/office/drawing/2014/main" val="1641464099"/>
                    </a:ext>
                  </a:extLst>
                </a:gridCol>
              </a:tblGrid>
              <a:tr h="3333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918728"/>
                  </a:ext>
                </a:extLst>
              </a:tr>
              <a:tr h="644579">
                <a:tc>
                  <a:txBody>
                    <a:bodyPr/>
                    <a:lstStyle/>
                    <a:p>
                      <a:pPr marL="20638" indent="-20638"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Аппаратура геодезическая спутниковая многочастотная в составе: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комплект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807823"/>
                  </a:ext>
                </a:extLst>
              </a:tr>
              <a:tr h="43051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Кейс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транспортировочный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017057"/>
                  </a:ext>
                </a:extLst>
              </a:tr>
              <a:tr h="430514">
                <a:tc>
                  <a:txBody>
                    <a:bodyPr/>
                    <a:lstStyle/>
                    <a:p>
                      <a:pPr marL="20638" indent="-20638"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Кабель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Lemo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7-pin – блок питания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8599746"/>
                  </a:ext>
                </a:extLst>
              </a:tr>
              <a:tr h="558806">
                <a:tc>
                  <a:txBody>
                    <a:bodyPr/>
                    <a:lstStyle/>
                    <a:p>
                      <a:pPr marL="20638" indent="-20638"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Антенна УКВ 450-470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мГц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601577"/>
                  </a:ext>
                </a:extLst>
              </a:tr>
              <a:tr h="472972">
                <a:tc>
                  <a:txBody>
                    <a:bodyPr/>
                    <a:lstStyle/>
                    <a:p>
                      <a:pPr marL="20638" indent="-20638"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Измерительная пластина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682605"/>
                  </a:ext>
                </a:extLst>
              </a:tr>
              <a:tr h="499339">
                <a:tc>
                  <a:txBody>
                    <a:bodyPr/>
                    <a:lstStyle/>
                    <a:p>
                      <a:pPr marL="20638" indent="-20638"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Адаптер для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трегера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5см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0638" indent="-20638" algn="l">
                        <a:lnSpc>
                          <a:spcPct val="150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964652"/>
                  </a:ext>
                </a:extLst>
              </a:tr>
            </a:tbl>
          </a:graphicData>
        </a:graphic>
      </p:graphicFrame>
      <p:pic>
        <p:nvPicPr>
          <p:cNvPr id="7" name="Рисунок 6" descr="IMG_0651">
            <a:extLst>
              <a:ext uri="{FF2B5EF4-FFF2-40B4-BE49-F238E27FC236}">
                <a16:creationId xmlns:a16="http://schemas.microsoft.com/office/drawing/2014/main" id="{8D493A85-458D-4F3E-A104-C3FCA4B2EC9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9" t="32973" r="17728" b="32162"/>
          <a:stretch>
            <a:fillRect/>
          </a:stretch>
        </p:blipFill>
        <p:spPr bwMode="auto">
          <a:xfrm>
            <a:off x="8660106" y="4260108"/>
            <a:ext cx="1365671" cy="354564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43A9AC-1069-47E1-848B-A64AA93CCB4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576" y="4666272"/>
            <a:ext cx="508486" cy="5081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B7C0D7A-D816-43BF-AAAE-875E1228B347}"/>
              </a:ext>
            </a:extLst>
          </p:cNvPr>
          <p:cNvSpPr txBox="1">
            <a:spLocks/>
          </p:cNvSpPr>
          <p:nvPr/>
        </p:nvSpPr>
        <p:spPr>
          <a:xfrm>
            <a:off x="2263615" y="666426"/>
            <a:ext cx="7933385" cy="555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База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AEFF07-B68A-44CC-8164-7493339F5F8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" b="40249"/>
          <a:stretch/>
        </p:blipFill>
        <p:spPr bwMode="auto">
          <a:xfrm>
            <a:off x="8630722" y="3681613"/>
            <a:ext cx="1383692" cy="3545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049578E-0274-4618-85DB-6D3922E961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724" t="19618" r="7346" b="73090"/>
          <a:stretch/>
        </p:blipFill>
        <p:spPr>
          <a:xfrm>
            <a:off x="9039576" y="2215373"/>
            <a:ext cx="707151" cy="354564"/>
          </a:xfrm>
          <a:prstGeom prst="rect">
            <a:avLst/>
          </a:prstGeom>
        </p:spPr>
      </p:pic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45C91A1E-46F9-4F8B-A6B6-22D2F6371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946808"/>
              </p:ext>
            </p:extLst>
          </p:nvPr>
        </p:nvGraphicFramePr>
        <p:xfrm>
          <a:off x="447869" y="5315652"/>
          <a:ext cx="11467323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67431">
                  <a:extLst>
                    <a:ext uri="{9D8B030D-6E8A-4147-A177-3AD203B41FA5}">
                      <a16:colId xmlns:a16="http://schemas.microsoft.com/office/drawing/2014/main" val="260923460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1836507591"/>
                    </a:ext>
                  </a:extLst>
                </a:gridCol>
                <a:gridCol w="1494842">
                  <a:extLst>
                    <a:ext uri="{9D8B030D-6E8A-4147-A177-3AD203B41FA5}">
                      <a16:colId xmlns:a16="http://schemas.microsoft.com/office/drawing/2014/main" val="457860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Удлинительная вешка 25см.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 шт.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299649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00B848-AAD4-461B-92F5-2DC3037BC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612" y="1561622"/>
            <a:ext cx="991749" cy="56243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279811-A004-4351-BC6E-21BAB11A7E8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722" y="2679939"/>
            <a:ext cx="1340647" cy="83794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Таблица 16">
            <a:extLst>
              <a:ext uri="{FF2B5EF4-FFF2-40B4-BE49-F238E27FC236}">
                <a16:creationId xmlns:a16="http://schemas.microsoft.com/office/drawing/2014/main" id="{24D24285-E56C-4688-9D86-B7A896578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867691"/>
              </p:ext>
            </p:extLst>
          </p:nvPr>
        </p:nvGraphicFramePr>
        <p:xfrm>
          <a:off x="447869" y="5958042"/>
          <a:ext cx="11467323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67431">
                  <a:extLst>
                    <a:ext uri="{9D8B030D-6E8A-4147-A177-3AD203B41FA5}">
                      <a16:colId xmlns:a16="http://schemas.microsoft.com/office/drawing/2014/main" val="260923460"/>
                    </a:ext>
                  </a:extLst>
                </a:gridCol>
                <a:gridCol w="2305050">
                  <a:extLst>
                    <a:ext uri="{9D8B030D-6E8A-4147-A177-3AD203B41FA5}">
                      <a16:colId xmlns:a16="http://schemas.microsoft.com/office/drawing/2014/main" val="1836507591"/>
                    </a:ext>
                  </a:extLst>
                </a:gridCol>
                <a:gridCol w="1494842">
                  <a:extLst>
                    <a:ext uri="{9D8B030D-6E8A-4147-A177-3AD203B41FA5}">
                      <a16:colId xmlns:a16="http://schemas.microsoft.com/office/drawing/2014/main" val="457860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Рулетка 3 м.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 шт.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299649"/>
                  </a:ext>
                </a:extLst>
              </a:tr>
            </a:tbl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B800C96-5ABC-4B0C-AF27-8835D50B4A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216" t="68055" r="6083" b="29445"/>
          <a:stretch/>
        </p:blipFill>
        <p:spPr>
          <a:xfrm>
            <a:off x="8785341" y="5560777"/>
            <a:ext cx="1215619" cy="176112"/>
          </a:xfrm>
          <a:prstGeom prst="rect">
            <a:avLst/>
          </a:prstGeom>
        </p:spPr>
      </p:pic>
      <p:pic>
        <p:nvPicPr>
          <p:cNvPr id="20" name="Рисунок 19" descr="WhatsApp Image 2021-11-08 at 17.03.33 (17)">
            <a:extLst>
              <a:ext uri="{FF2B5EF4-FFF2-40B4-BE49-F238E27FC236}">
                <a16:creationId xmlns:a16="http://schemas.microsoft.com/office/drawing/2014/main" id="{BE10526E-CF00-4AD0-B520-8824973D12D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0"/>
          <a:stretch>
            <a:fillRect/>
          </a:stretch>
        </p:blipFill>
        <p:spPr bwMode="auto">
          <a:xfrm>
            <a:off x="9039576" y="6053478"/>
            <a:ext cx="613797" cy="458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080999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5812BBF-8E43-4B20-91CD-D099534172DE}"/>
              </a:ext>
            </a:extLst>
          </p:cNvPr>
          <p:cNvSpPr txBox="1">
            <a:spLocks/>
          </p:cNvSpPr>
          <p:nvPr/>
        </p:nvSpPr>
        <p:spPr>
          <a:xfrm>
            <a:off x="2176530" y="40571"/>
            <a:ext cx="7933385" cy="780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Комплектации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34933CA-08E4-4D49-90A7-BD0FB72E96AB}"/>
              </a:ext>
            </a:extLst>
          </p:cNvPr>
          <p:cNvGraphicFramePr>
            <a:graphicFrameLocks noGrp="1"/>
          </p:cNvGraphicFramePr>
          <p:nvPr/>
        </p:nvGraphicFramePr>
        <p:xfrm>
          <a:off x="447869" y="1222308"/>
          <a:ext cx="11467322" cy="409633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7660220">
                  <a:extLst>
                    <a:ext uri="{9D8B030D-6E8A-4147-A177-3AD203B41FA5}">
                      <a16:colId xmlns:a16="http://schemas.microsoft.com/office/drawing/2014/main" val="586486371"/>
                    </a:ext>
                  </a:extLst>
                </a:gridCol>
                <a:gridCol w="2310978">
                  <a:extLst>
                    <a:ext uri="{9D8B030D-6E8A-4147-A177-3AD203B41FA5}">
                      <a16:colId xmlns:a16="http://schemas.microsoft.com/office/drawing/2014/main" val="2878484761"/>
                    </a:ext>
                  </a:extLst>
                </a:gridCol>
                <a:gridCol w="1496124">
                  <a:extLst>
                    <a:ext uri="{9D8B030D-6E8A-4147-A177-3AD203B41FA5}">
                      <a16:colId xmlns:a16="http://schemas.microsoft.com/office/drawing/2014/main" val="1641464099"/>
                    </a:ext>
                  </a:extLst>
                </a:gridCol>
              </a:tblGrid>
              <a:tr h="3333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918728"/>
                  </a:ext>
                </a:extLst>
              </a:tr>
              <a:tr h="644579">
                <a:tc>
                  <a:txBody>
                    <a:bodyPr/>
                    <a:lstStyle/>
                    <a:p>
                      <a:pPr marL="20638" indent="-20638"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Аппаратура геодезическая спутниковая многочастотная в составе: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комплект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807823"/>
                  </a:ext>
                </a:extLst>
              </a:tr>
              <a:tr h="43051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Кейс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транспортировочный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017057"/>
                  </a:ext>
                </a:extLst>
              </a:tr>
              <a:tr h="430514">
                <a:tc>
                  <a:txBody>
                    <a:bodyPr/>
                    <a:lstStyle/>
                    <a:p>
                      <a:pPr marL="20638" indent="-20638"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Кабель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Lemo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7-pin – блок питания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8599746"/>
                  </a:ext>
                </a:extLst>
              </a:tr>
              <a:tr h="558806">
                <a:tc>
                  <a:txBody>
                    <a:bodyPr/>
                    <a:lstStyle/>
                    <a:p>
                      <a:pPr marL="20638" indent="-20638"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Антенна УКВ 450-470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мГц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601577"/>
                  </a:ext>
                </a:extLst>
              </a:tr>
              <a:tr h="472972">
                <a:tc>
                  <a:txBody>
                    <a:bodyPr/>
                    <a:lstStyle/>
                    <a:p>
                      <a:pPr marL="20638" indent="-20638"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Измерительная пластина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682605"/>
                  </a:ext>
                </a:extLst>
              </a:tr>
              <a:tr h="499339">
                <a:tc>
                  <a:txBody>
                    <a:bodyPr/>
                    <a:lstStyle/>
                    <a:p>
                      <a:pPr marL="20638" indent="-20638" algn="l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Адаптер для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трегера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5см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0638" indent="-20638" algn="l">
                        <a:lnSpc>
                          <a:spcPct val="150000"/>
                        </a:lnSpc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шт.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492" marR="63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964652"/>
                  </a:ext>
                </a:extLst>
              </a:tr>
            </a:tbl>
          </a:graphicData>
        </a:graphic>
      </p:graphicFrame>
      <p:pic>
        <p:nvPicPr>
          <p:cNvPr id="7" name="Рисунок 6" descr="IMG_0651">
            <a:extLst>
              <a:ext uri="{FF2B5EF4-FFF2-40B4-BE49-F238E27FC236}">
                <a16:creationId xmlns:a16="http://schemas.microsoft.com/office/drawing/2014/main" id="{8D493A85-458D-4F3E-A104-C3FCA4B2EC9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9" t="32973" r="17728" b="32162"/>
          <a:stretch>
            <a:fillRect/>
          </a:stretch>
        </p:blipFill>
        <p:spPr bwMode="auto">
          <a:xfrm>
            <a:off x="8660106" y="4260108"/>
            <a:ext cx="1365671" cy="354564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43A9AC-1069-47E1-848B-A64AA93CCB4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576" y="4666272"/>
            <a:ext cx="508486" cy="5081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B7C0D7A-D816-43BF-AAAE-875E1228B347}"/>
              </a:ext>
            </a:extLst>
          </p:cNvPr>
          <p:cNvSpPr txBox="1">
            <a:spLocks/>
          </p:cNvSpPr>
          <p:nvPr/>
        </p:nvSpPr>
        <p:spPr>
          <a:xfrm>
            <a:off x="2263615" y="666426"/>
            <a:ext cx="7933385" cy="555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Ровер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AEFF07-B68A-44CC-8164-7493339F5F8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" b="40249"/>
          <a:stretch/>
        </p:blipFill>
        <p:spPr bwMode="auto">
          <a:xfrm>
            <a:off x="8630722" y="3681613"/>
            <a:ext cx="1383692" cy="3545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049578E-0274-4618-85DB-6D3922E961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724" t="19618" r="7346" b="73090"/>
          <a:stretch/>
        </p:blipFill>
        <p:spPr>
          <a:xfrm>
            <a:off x="9039576" y="2215373"/>
            <a:ext cx="707151" cy="3545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00B848-AAD4-461B-92F5-2DC3037BC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612" y="1561622"/>
            <a:ext cx="991749" cy="56243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279811-A004-4351-BC6E-21BAB11A7E8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722" y="2679939"/>
            <a:ext cx="1340647" cy="837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54352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48803" y="189183"/>
            <a:ext cx="117053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</a:t>
            </a:r>
          </a:p>
          <a:p>
            <a:pPr algn="ctr"/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eField</a:t>
            </a: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для работы с приемником</a:t>
            </a:r>
          </a:p>
        </p:txBody>
      </p:sp>
      <p:pic>
        <p:nvPicPr>
          <p:cNvPr id="11" name="image2.png">
            <a:extLst>
              <a:ext uri="{FF2B5EF4-FFF2-40B4-BE49-F238E27FC236}">
                <a16:creationId xmlns:a16="http://schemas.microsoft.com/office/drawing/2014/main" id="{A0D322FE-0EA5-4A1B-BA02-CE3EC74F9D6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6352" y="1950402"/>
            <a:ext cx="7059295" cy="41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526336" y="285749"/>
            <a:ext cx="9027364" cy="2143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</a:t>
            </a:r>
          </a:p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постобработки </a:t>
            </a:r>
            <a:r>
              <a:rPr lang="en-US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eOffice</a:t>
            </a: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(идёт с 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USB </a:t>
            </a: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ключом)</a:t>
            </a:r>
          </a:p>
        </p:txBody>
      </p:sp>
      <p:pic>
        <p:nvPicPr>
          <p:cNvPr id="8" name="image2.png">
            <a:extLst>
              <a:ext uri="{FF2B5EF4-FFF2-40B4-BE49-F238E27FC236}">
                <a16:creationId xmlns:a16="http://schemas.microsoft.com/office/drawing/2014/main" id="{A82F776D-3B25-48A7-B44D-8FDE4708ED8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8511" y="2057400"/>
            <a:ext cx="7885113" cy="52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92877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04046" y="1436022"/>
            <a:ext cx="114879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88" y="40538"/>
            <a:ext cx="2299224" cy="11305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82941B-809F-43D9-A2B4-C6CA1D171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79" y="2372158"/>
            <a:ext cx="4485842" cy="448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2447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613D63F-9E7C-4FC6-957F-33095A3A4EE3}"/>
              </a:ext>
            </a:extLst>
          </p:cNvPr>
          <p:cNvSpPr txBox="1">
            <a:spLocks/>
          </p:cNvSpPr>
          <p:nvPr/>
        </p:nvSpPr>
        <p:spPr>
          <a:xfrm>
            <a:off x="2850792" y="278689"/>
            <a:ext cx="64904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презентации</a:t>
            </a:r>
          </a:p>
        </p:txBody>
      </p:sp>
      <p:sp>
        <p:nvSpPr>
          <p:cNvPr id="5" name="Объект 7">
            <a:extLst>
              <a:ext uri="{FF2B5EF4-FFF2-40B4-BE49-F238E27FC236}">
                <a16:creationId xmlns:a16="http://schemas.microsoft.com/office/drawing/2014/main" id="{239A261B-EE35-4176-9100-A16A9374C608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5526742" cy="4557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Обзор приемника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особенности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Характеристики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Комплектации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198BC6-0596-4EC7-9475-B9D5E712D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790" y="2388638"/>
            <a:ext cx="4485842" cy="448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2063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2D05771-C8EB-4809-A2DF-C7F74A7BD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03" y="2357791"/>
            <a:ext cx="3024898" cy="17154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B3D56A-53C7-4501-A94E-5D9A70D3C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9" r="2286" b="29252"/>
          <a:stretch/>
        </p:blipFill>
        <p:spPr>
          <a:xfrm>
            <a:off x="9182367" y="4354621"/>
            <a:ext cx="2543344" cy="24343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F0BDA-E4AA-46B4-8EA2-9C45F8C3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80826"/>
            <a:ext cx="10364451" cy="815836"/>
          </a:xfrm>
        </p:spPr>
        <p:txBody>
          <a:bodyPr/>
          <a:lstStyle/>
          <a:p>
            <a:r>
              <a:rPr lang="ru-RU" dirty="0"/>
              <a:t>Обзор приёмника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6D947855-883A-4DB0-AFFB-A60CB0C25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70" y="1622892"/>
            <a:ext cx="5298142" cy="5002026"/>
          </a:xfrm>
        </p:spPr>
        <p:txBody>
          <a:bodyPr>
            <a:normAutofit/>
          </a:bodyPr>
          <a:lstStyle/>
          <a:p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Размеры: 1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мм. х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85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мм.</a:t>
            </a:r>
          </a:p>
          <a:p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Вес: 1.48 кг.</a:t>
            </a:r>
          </a:p>
          <a:p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Радио: внутреннее 2В. (Есть возможность подключить внешний радиомодем 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 FL3 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Bluetooth 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через кабель)</a:t>
            </a:r>
            <a:endParaRPr 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Встроенный 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GSM </a:t>
            </a:r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приемнике (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 SIM)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Зарядка 7-</a:t>
            </a:r>
            <a:r>
              <a:rPr lang="en-US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</a:t>
            </a:r>
          </a:p>
          <a:p>
            <a:r>
              <a:rPr lang="ru-RU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Встроенный литий-ионный аккумулятор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46FBDE-D74A-43AC-9BC1-A514C5066D26}"/>
              </a:ext>
            </a:extLst>
          </p:cNvPr>
          <p:cNvSpPr txBox="1"/>
          <p:nvPr/>
        </p:nvSpPr>
        <p:spPr>
          <a:xfrm>
            <a:off x="5030121" y="2636527"/>
            <a:ext cx="3268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Отслеживание спутников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03FE29B3-0463-4DAA-87A5-4FDFA45C3FC0}"/>
              </a:ext>
            </a:extLst>
          </p:cNvPr>
          <p:cNvCxnSpPr>
            <a:cxnSpLocks/>
          </p:cNvCxnSpPr>
          <p:nvPr/>
        </p:nvCxnSpPr>
        <p:spPr>
          <a:xfrm>
            <a:off x="8129576" y="2906027"/>
            <a:ext cx="1993929" cy="3695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F7FC4D0-4384-43F1-B257-81D09498F656}"/>
              </a:ext>
            </a:extLst>
          </p:cNvPr>
          <p:cNvSpPr txBox="1"/>
          <p:nvPr/>
        </p:nvSpPr>
        <p:spPr>
          <a:xfrm>
            <a:off x="7201025" y="1691860"/>
            <a:ext cx="2483003" cy="41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данных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CA4FBE9-3B71-4161-839E-226442F40E03}"/>
              </a:ext>
            </a:extLst>
          </p:cNvPr>
          <p:cNvCxnSpPr>
            <a:cxnSpLocks/>
          </p:cNvCxnSpPr>
          <p:nvPr/>
        </p:nvCxnSpPr>
        <p:spPr>
          <a:xfrm>
            <a:off x="9182367" y="2017000"/>
            <a:ext cx="1510561" cy="11985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A1644417-44E2-4F3E-AC6A-7A29F0002947}"/>
              </a:ext>
            </a:extLst>
          </p:cNvPr>
          <p:cNvCxnSpPr>
            <a:cxnSpLocks/>
          </p:cNvCxnSpPr>
          <p:nvPr/>
        </p:nvCxnSpPr>
        <p:spPr>
          <a:xfrm>
            <a:off x="9009757" y="3531887"/>
            <a:ext cx="1152367" cy="115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7AEA039-FC93-40FD-95A9-5961F1A6D716}"/>
              </a:ext>
            </a:extLst>
          </p:cNvPr>
          <p:cNvSpPr txBox="1"/>
          <p:nvPr/>
        </p:nvSpPr>
        <p:spPr>
          <a:xfrm>
            <a:off x="5885375" y="3283743"/>
            <a:ext cx="3268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статических данных</a:t>
            </a: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F2FD6DF0-AAE9-4F2D-B13F-E051EDD13AD8}"/>
              </a:ext>
            </a:extLst>
          </p:cNvPr>
          <p:cNvCxnSpPr>
            <a:cxnSpLocks/>
          </p:cNvCxnSpPr>
          <p:nvPr/>
        </p:nvCxnSpPr>
        <p:spPr>
          <a:xfrm flipH="1">
            <a:off x="10614188" y="2207870"/>
            <a:ext cx="918449" cy="13356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5C91D5B-052E-4376-B04C-D6F144B19569}"/>
              </a:ext>
            </a:extLst>
          </p:cNvPr>
          <p:cNvSpPr txBox="1"/>
          <p:nvPr/>
        </p:nvSpPr>
        <p:spPr>
          <a:xfrm>
            <a:off x="9708997" y="1586066"/>
            <a:ext cx="2483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Заряд аккумулятора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вкл.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выкл.</a:t>
            </a:r>
          </a:p>
        </p:txBody>
      </p: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2CEA968A-7519-41BB-8199-2D57FE0D62C3}"/>
              </a:ext>
            </a:extLst>
          </p:cNvPr>
          <p:cNvCxnSpPr>
            <a:cxnSpLocks/>
          </p:cNvCxnSpPr>
          <p:nvPr/>
        </p:nvCxnSpPr>
        <p:spPr>
          <a:xfrm>
            <a:off x="9471344" y="4416626"/>
            <a:ext cx="1806881" cy="9986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EC78B74-F575-4CC3-ADFA-20760990B4D6}"/>
              </a:ext>
            </a:extLst>
          </p:cNvPr>
          <p:cNvSpPr txBox="1"/>
          <p:nvPr/>
        </p:nvSpPr>
        <p:spPr>
          <a:xfrm>
            <a:off x="7640502" y="4120399"/>
            <a:ext cx="2483003" cy="41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 7-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9EFF9AAA-0140-4391-A192-0872DD59126B}"/>
              </a:ext>
            </a:extLst>
          </p:cNvPr>
          <p:cNvCxnSpPr>
            <a:cxnSpLocks/>
          </p:cNvCxnSpPr>
          <p:nvPr/>
        </p:nvCxnSpPr>
        <p:spPr>
          <a:xfrm>
            <a:off x="8799790" y="6329083"/>
            <a:ext cx="1032295" cy="1090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6A964C1-7E00-42B8-B997-42FE112960E0}"/>
              </a:ext>
            </a:extLst>
          </p:cNvPr>
          <p:cNvSpPr txBox="1"/>
          <p:nvPr/>
        </p:nvSpPr>
        <p:spPr>
          <a:xfrm>
            <a:off x="6531346" y="6123719"/>
            <a:ext cx="2483003" cy="41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Разъем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UHF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TNC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46652B-FBA5-4B9A-9716-5BDC3EA29031}"/>
              </a:ext>
            </a:extLst>
          </p:cNvPr>
          <p:cNvSpPr txBox="1"/>
          <p:nvPr/>
        </p:nvSpPr>
        <p:spPr>
          <a:xfrm>
            <a:off x="6988341" y="5290735"/>
            <a:ext cx="2483003" cy="41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GSM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EACAF0F4-036A-4665-B9A4-50D3DF818357}"/>
              </a:ext>
            </a:extLst>
          </p:cNvPr>
          <p:cNvCxnSpPr>
            <a:cxnSpLocks/>
          </p:cNvCxnSpPr>
          <p:nvPr/>
        </p:nvCxnSpPr>
        <p:spPr>
          <a:xfrm>
            <a:off x="8771403" y="5586064"/>
            <a:ext cx="1060682" cy="3921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91923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id="{60A9C565-E1B9-4901-94DE-F0C5F6933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86" t="33222" r="7623" b="36884"/>
          <a:stretch/>
        </p:blipFill>
        <p:spPr>
          <a:xfrm>
            <a:off x="1" y="2949899"/>
            <a:ext cx="12191999" cy="295503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E73F024-DF14-4F6E-AA43-C96E4724D42B}"/>
              </a:ext>
            </a:extLst>
          </p:cNvPr>
          <p:cNvSpPr txBox="1">
            <a:spLocks/>
          </p:cNvSpPr>
          <p:nvPr/>
        </p:nvSpPr>
        <p:spPr>
          <a:xfrm>
            <a:off x="2620851" y="250031"/>
            <a:ext cx="70447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особенности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4E26A-BF4F-4B0B-8D60-1F2CE534CA84}"/>
              </a:ext>
            </a:extLst>
          </p:cNvPr>
          <p:cNvSpPr txBox="1"/>
          <p:nvPr/>
        </p:nvSpPr>
        <p:spPr>
          <a:xfrm>
            <a:off x="539931" y="1963896"/>
            <a:ext cx="68108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сигналы ГНСС: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824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канала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76FEB-65D1-402D-9F16-2660467DCFFB}"/>
              </a:ext>
            </a:extLst>
          </p:cNvPr>
          <p:cNvSpPr txBox="1"/>
          <p:nvPr/>
        </p:nvSpPr>
        <p:spPr>
          <a:xfrm>
            <a:off x="444530" y="3105831"/>
            <a:ext cx="1146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GPS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98D69E-FE74-4DB7-9C25-914839979093}"/>
              </a:ext>
            </a:extLst>
          </p:cNvPr>
          <p:cNvSpPr txBox="1"/>
          <p:nvPr/>
        </p:nvSpPr>
        <p:spPr>
          <a:xfrm>
            <a:off x="2397081" y="3105832"/>
            <a:ext cx="2328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ГЛОНАСС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989EC-9D68-4AC4-9CCF-86AF3BCDC735}"/>
              </a:ext>
            </a:extLst>
          </p:cNvPr>
          <p:cNvSpPr txBox="1"/>
          <p:nvPr/>
        </p:nvSpPr>
        <p:spPr>
          <a:xfrm>
            <a:off x="5416222" y="3105832"/>
            <a:ext cx="1631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BEIDU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6E604-7C90-4718-BD36-FAD80657AF58}"/>
              </a:ext>
            </a:extLst>
          </p:cNvPr>
          <p:cNvSpPr txBox="1"/>
          <p:nvPr/>
        </p:nvSpPr>
        <p:spPr>
          <a:xfrm>
            <a:off x="7758476" y="3105832"/>
            <a:ext cx="2328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GALILEO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4A68CF-5065-4F33-8807-68CD9280074F}"/>
              </a:ext>
            </a:extLst>
          </p:cNvPr>
          <p:cNvSpPr txBox="1"/>
          <p:nvPr/>
        </p:nvSpPr>
        <p:spPr>
          <a:xfrm>
            <a:off x="10553847" y="3105832"/>
            <a:ext cx="134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QZSS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4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E0BB65F-5BDF-44CC-A195-7EC1FE862E95}"/>
              </a:ext>
            </a:extLst>
          </p:cNvPr>
          <p:cNvSpPr txBox="1">
            <a:spLocks/>
          </p:cNvSpPr>
          <p:nvPr/>
        </p:nvSpPr>
        <p:spPr>
          <a:xfrm>
            <a:off x="2176530" y="250031"/>
            <a:ext cx="79333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особенности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237823E-BA38-4E83-8512-205197B7E304}"/>
              </a:ext>
            </a:extLst>
          </p:cNvPr>
          <p:cNvSpPr txBox="1">
            <a:spLocks/>
          </p:cNvSpPr>
          <p:nvPr/>
        </p:nvSpPr>
        <p:spPr>
          <a:xfrm>
            <a:off x="489397" y="1339403"/>
            <a:ext cx="11336947" cy="1451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данных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7602E3-E7A6-445E-B7A9-B03E69B483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44" y="2764904"/>
            <a:ext cx="2581141" cy="14518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92307C-0430-4665-A42B-FC0B651F63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83" y="2518893"/>
            <a:ext cx="1944710" cy="19447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7A578B-05A6-4ECA-AFDC-B6BE5A5E48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466" y="2791295"/>
            <a:ext cx="1572137" cy="15721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C8F488-888C-4F0E-902C-5D7FC98515DA}"/>
              </a:ext>
            </a:extLst>
          </p:cNvPr>
          <p:cNvSpPr txBox="1"/>
          <p:nvPr/>
        </p:nvSpPr>
        <p:spPr>
          <a:xfrm>
            <a:off x="146499" y="4463603"/>
            <a:ext cx="209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Bluetooth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C7A71D-81AE-4DDA-A538-D2C74A1FC768}"/>
              </a:ext>
            </a:extLst>
          </p:cNvPr>
          <p:cNvSpPr txBox="1"/>
          <p:nvPr/>
        </p:nvSpPr>
        <p:spPr>
          <a:xfrm>
            <a:off x="3258354" y="4463600"/>
            <a:ext cx="1300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Wi-Fi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416D8E-CC0F-4E04-B9C4-1BB6241BC441}"/>
              </a:ext>
            </a:extLst>
          </p:cNvPr>
          <p:cNvSpPr txBox="1"/>
          <p:nvPr/>
        </p:nvSpPr>
        <p:spPr>
          <a:xfrm>
            <a:off x="5604302" y="4417433"/>
            <a:ext cx="211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NFC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20C9B2-F908-425F-9B98-971A43F55C19}"/>
              </a:ext>
            </a:extLst>
          </p:cNvPr>
          <p:cNvSpPr txBox="1"/>
          <p:nvPr/>
        </p:nvSpPr>
        <p:spPr>
          <a:xfrm>
            <a:off x="10130466" y="4463600"/>
            <a:ext cx="1565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Радио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RX/TX 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D4A119B-2FD5-4B7E-AD61-3B7676D41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89" y="2842895"/>
            <a:ext cx="2234013" cy="13223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0E999F0-B423-4726-BB37-CFA43E2510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4"/>
          <a:stretch/>
        </p:blipFill>
        <p:spPr>
          <a:xfrm>
            <a:off x="7956462" y="2920017"/>
            <a:ext cx="1655543" cy="10585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CBB986-1EFA-4769-BD04-8C3BDF033920}"/>
              </a:ext>
            </a:extLst>
          </p:cNvPr>
          <p:cNvSpPr txBox="1"/>
          <p:nvPr/>
        </p:nvSpPr>
        <p:spPr>
          <a:xfrm>
            <a:off x="7438002" y="4463600"/>
            <a:ext cx="2561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GSM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модем</a:t>
            </a:r>
          </a:p>
        </p:txBody>
      </p:sp>
    </p:spTree>
    <p:extLst>
      <p:ext uri="{BB962C8B-B14F-4D97-AF65-F5344CB8AC3E}">
        <p14:creationId xmlns:p14="http://schemas.microsoft.com/office/powerpoint/2010/main" val="18630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2086B235-FD94-4314-9FE5-89797C481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10" y="1825625"/>
            <a:ext cx="7399176" cy="4351338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Инерциальная система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ebubble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 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 датчиком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ebubble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уровень)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Быстрая инициализация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Наклонная разбивка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работы не менее 30 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магнитных помех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9788EC3-D623-4839-ABE5-0E82AB147219}"/>
              </a:ext>
            </a:extLst>
          </p:cNvPr>
          <p:cNvSpPr txBox="1">
            <a:spLocks/>
          </p:cNvSpPr>
          <p:nvPr/>
        </p:nvSpPr>
        <p:spPr>
          <a:xfrm>
            <a:off x="2176530" y="250031"/>
            <a:ext cx="79333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особенности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F2BC16-4956-489D-84EC-18AC8C851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375" y="3520126"/>
            <a:ext cx="939690" cy="9623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C7DD38-5124-4416-B132-8A350A220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465" y="1104139"/>
            <a:ext cx="5794309" cy="5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3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7FAFD2-4854-4FFD-85EC-8E2A5C502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86" y="4091358"/>
            <a:ext cx="3370649" cy="1911542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9267AD1F-888B-419A-B300-34AC94F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723" y="1320116"/>
            <a:ext cx="10954554" cy="2263462"/>
          </a:xfrm>
        </p:spPr>
        <p:txBody>
          <a:bodyPr>
            <a:normAutofit/>
          </a:bodyPr>
          <a:lstStyle/>
          <a:p>
            <a:r>
              <a:rPr lang="ru-RU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и остановка статических осуществляется с помощью кнопки на передней панели (выделено красным).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D3CEA32-61B9-445A-B781-73BB37F2AA6D}"/>
              </a:ext>
            </a:extLst>
          </p:cNvPr>
          <p:cNvSpPr txBox="1">
            <a:spLocks/>
          </p:cNvSpPr>
          <p:nvPr/>
        </p:nvSpPr>
        <p:spPr>
          <a:xfrm>
            <a:off x="2176530" y="250031"/>
            <a:ext cx="79333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особенности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B446C39-B86D-4A92-9C58-8448194CE323}"/>
              </a:ext>
            </a:extLst>
          </p:cNvPr>
          <p:cNvSpPr/>
          <p:nvPr/>
        </p:nvSpPr>
        <p:spPr>
          <a:xfrm>
            <a:off x="5523722" y="5327781"/>
            <a:ext cx="382556" cy="210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90EDE33-E6D3-478F-97E0-6ED5B48C16CC}"/>
              </a:ext>
            </a:extLst>
          </p:cNvPr>
          <p:cNvCxnSpPr>
            <a:cxnSpLocks/>
          </p:cNvCxnSpPr>
          <p:nvPr/>
        </p:nvCxnSpPr>
        <p:spPr>
          <a:xfrm flipH="1">
            <a:off x="5880927" y="3908612"/>
            <a:ext cx="3370649" cy="1512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8B4ECFF-46B1-49B5-937E-85FDDC219C06}"/>
              </a:ext>
            </a:extLst>
          </p:cNvPr>
          <p:cNvSpPr txBox="1"/>
          <p:nvPr/>
        </p:nvSpPr>
        <p:spPr>
          <a:xfrm>
            <a:off x="8767483" y="3583578"/>
            <a:ext cx="326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Отслеживание записи данных</a:t>
            </a:r>
          </a:p>
        </p:txBody>
      </p:sp>
    </p:spTree>
    <p:extLst>
      <p:ext uri="{BB962C8B-B14F-4D97-AF65-F5344CB8AC3E}">
        <p14:creationId xmlns:p14="http://schemas.microsoft.com/office/powerpoint/2010/main" val="226426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E89409D-8E7B-40A7-809A-CA90B692E582}"/>
              </a:ext>
            </a:extLst>
          </p:cNvPr>
          <p:cNvSpPr txBox="1">
            <a:spLocks/>
          </p:cNvSpPr>
          <p:nvPr/>
        </p:nvSpPr>
        <p:spPr>
          <a:xfrm>
            <a:off x="2176530" y="250031"/>
            <a:ext cx="79333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особенности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88796AF0-014F-48AA-88EA-4AD51C559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417" y="1400799"/>
            <a:ext cx="8238407" cy="3969060"/>
          </a:xfrm>
        </p:spPr>
        <p:txBody>
          <a:bodyPr>
            <a:normAutofit fontScale="85000" lnSpcReduction="20000"/>
          </a:bodyPr>
          <a:lstStyle/>
          <a:p>
            <a:r>
              <a:rPr lang="ru-RU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Быстрое беспроводное подключение </a:t>
            </a:r>
            <a:endParaRPr lang="en-US" sz="32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датчика </a:t>
            </a:r>
            <a:r>
              <a:rPr lang="en-US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NFC. </a:t>
            </a:r>
            <a:endParaRPr lang="ru-RU" sz="32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этой функцией вы сокращаете время </a:t>
            </a:r>
          </a:p>
          <a:p>
            <a:pPr marL="0" indent="0">
              <a:buNone/>
            </a:pPr>
            <a:r>
              <a:rPr lang="ru-RU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подключения к приёмнику. </a:t>
            </a:r>
            <a:endParaRPr lang="en-US" sz="32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Вам теперь не нужно искать устройство по </a:t>
            </a:r>
            <a:r>
              <a:rPr lang="en-US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Bluetooth </a:t>
            </a:r>
            <a:r>
              <a:rPr lang="ru-RU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en-US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Wi-Fi,</a:t>
            </a:r>
            <a:r>
              <a:rPr lang="ru-RU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достаточно только поднести контроллер к надписи </a:t>
            </a:r>
            <a:r>
              <a:rPr lang="en-US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NFC</a:t>
            </a:r>
            <a:r>
              <a:rPr lang="ru-RU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приёмнике и контроллер сразу распознает устройство.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C129665-1E32-4047-A2EB-3387A2A26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5229225"/>
            <a:ext cx="1905000" cy="16287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CFBD18-AC21-4A97-9301-67E6DD3B2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17" y="1488141"/>
            <a:ext cx="6691995" cy="477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03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>
            <a:extLst>
              <a:ext uri="{FF2B5EF4-FFF2-40B4-BE49-F238E27FC236}">
                <a16:creationId xmlns:a16="http://schemas.microsoft.com/office/drawing/2014/main" id="{411359FC-2A34-4571-A8FF-CA76E9BF0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784" y="2181900"/>
            <a:ext cx="3908430" cy="3908430"/>
          </a:xfr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F1BFAC0-1FD2-4053-B5E2-4A86BCB6B727}"/>
              </a:ext>
            </a:extLst>
          </p:cNvPr>
          <p:cNvSpPr txBox="1">
            <a:spLocks/>
          </p:cNvSpPr>
          <p:nvPr/>
        </p:nvSpPr>
        <p:spPr>
          <a:xfrm>
            <a:off x="2436507" y="169349"/>
            <a:ext cx="79333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особенности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03903C-F8A4-463A-BF80-31130CA2DADD}"/>
              </a:ext>
            </a:extLst>
          </p:cNvPr>
          <p:cNvSpPr txBox="1"/>
          <p:nvPr/>
        </p:nvSpPr>
        <p:spPr>
          <a:xfrm>
            <a:off x="96904" y="1944487"/>
            <a:ext cx="86974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Встроенный литий-ионный аккумулятор: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батареи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mAh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режим до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часов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часов – статика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быстрая статика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 – УКВ,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NTRIP,GSM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Полная зарядка за 4 часа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питания от внешней батареи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Powerbank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7-pin)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1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586</TotalTime>
  <Words>917</Words>
  <Application>Microsoft Office PowerPoint</Application>
  <PresentationFormat>Широкоэкранный</PresentationFormat>
  <Paragraphs>168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Algerian</vt:lpstr>
      <vt:lpstr>Arial</vt:lpstr>
      <vt:lpstr>Symbol</vt:lpstr>
      <vt:lpstr>Times New Roman</vt:lpstr>
      <vt:lpstr>Tw Cen MT</vt:lpstr>
      <vt:lpstr>Капля</vt:lpstr>
      <vt:lpstr>GT F4 GNSS</vt:lpstr>
      <vt:lpstr>Презентация PowerPoint</vt:lpstr>
      <vt:lpstr>Обзор приёмника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Alexandr Kuznetsov</dc:creator>
  <cp:lastModifiedBy>Alexandr Kuznetsov</cp:lastModifiedBy>
  <cp:revision>9</cp:revision>
  <dcterms:created xsi:type="dcterms:W3CDTF">2022-10-10T02:34:25Z</dcterms:created>
  <dcterms:modified xsi:type="dcterms:W3CDTF">2022-10-18T02:44:47Z</dcterms:modified>
</cp:coreProperties>
</file>